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65" r:id="rId4"/>
    <p:sldId id="274" r:id="rId5"/>
    <p:sldId id="259" r:id="rId6"/>
    <p:sldId id="269" r:id="rId7"/>
    <p:sldId id="258" r:id="rId8"/>
    <p:sldId id="260" r:id="rId9"/>
    <p:sldId id="271" r:id="rId10"/>
    <p:sldId id="275" r:id="rId11"/>
    <p:sldId id="276" r:id="rId12"/>
    <p:sldId id="266" r:id="rId13"/>
    <p:sldId id="262" r:id="rId14"/>
  </p:sldIdLst>
  <p:sldSz cx="12192000" cy="68580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61" autoAdjust="0"/>
    <p:restoredTop sz="96327"/>
  </p:normalViewPr>
  <p:slideViewPr>
    <p:cSldViewPr snapToGrid="0">
      <p:cViewPr varScale="1">
        <p:scale>
          <a:sx n="83" d="100"/>
          <a:sy n="83" d="100"/>
        </p:scale>
        <p:origin x="224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16374-874D-DF4B-B53B-583FF97A5A01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DE740-E75D-3343-B892-1F4EB6FEC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1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63% from Eurasia vs. 34% from North America</a:t>
            </a:r>
          </a:p>
          <a:p>
            <a:endParaRPr lang="en-US" dirty="0"/>
          </a:p>
          <a:p>
            <a:r>
              <a:rPr lang="en-US" dirty="0"/>
              <a:t>Fix trends to be contribution to total precipitation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6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3E06-5D14-71EA-77DE-CE900C385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DC861-0A41-F05B-D39E-B9E23385B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1063-59CD-913B-7935-F059F375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DE496-71E6-CD46-6F7F-6921D489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80831-8BD4-79A1-04ED-7609927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3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3994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8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6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8267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99111-E1C4-7C4D-8E0B-327E74DFDB84}" type="datetimeFigureOut">
              <a:rPr lang="en-US" smtClean="0"/>
              <a:t>2/9/24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FD6762-4D80-834A-9355-50F1E25877B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5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itbaxter@ucsb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86E31A-853B-8934-75C4-07C8CB20B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359" y="2014008"/>
            <a:ext cx="3897749" cy="1676400"/>
          </a:xfrm>
        </p:spPr>
        <p:txBody>
          <a:bodyPr/>
          <a:lstStyle/>
          <a:p>
            <a:r>
              <a:rPr lang="en-US" sz="2800" dirty="0"/>
              <a:t>Increasing importance of North American sourced moisture for the Arctic summertime water vapor feedback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1351D7-B166-61BD-070F-79C92E6F5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0986" y="4166819"/>
            <a:ext cx="3810000" cy="228600"/>
          </a:xfrm>
        </p:spPr>
        <p:txBody>
          <a:bodyPr/>
          <a:lstStyle/>
          <a:p>
            <a:r>
              <a:rPr lang="en-US" dirty="0"/>
              <a:t>Ian Baxter</a:t>
            </a:r>
            <a:r>
              <a:rPr lang="en-US" baseline="30000" dirty="0"/>
              <a:t>1,2</a:t>
            </a:r>
            <a:r>
              <a:rPr lang="en-US" dirty="0"/>
              <a:t>, </a:t>
            </a:r>
            <a:r>
              <a:rPr lang="en-US" dirty="0" err="1"/>
              <a:t>Qinghua</a:t>
            </a:r>
            <a:r>
              <a:rPr lang="en-US" dirty="0"/>
              <a:t> Ding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2"/>
                </a:solidFill>
              </a:rPr>
              <a:t>Hailong</a:t>
            </a:r>
            <a:r>
              <a:rPr lang="en-US" dirty="0">
                <a:solidFill>
                  <a:schemeClr val="accent2"/>
                </a:solidFill>
              </a:rPr>
              <a:t> Wang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,</a:t>
            </a:r>
          </a:p>
          <a:p>
            <a:r>
              <a:rPr lang="en-US" dirty="0"/>
              <a:t>Thomas Ballinger</a:t>
            </a:r>
            <a:r>
              <a:rPr lang="en-US" baseline="30000" dirty="0"/>
              <a:t>3</a:t>
            </a:r>
            <a:r>
              <a:rPr lang="en-US" dirty="0"/>
              <a:t>, &amp;</a:t>
            </a:r>
            <a:r>
              <a:rPr lang="en-US" baseline="30000" dirty="0"/>
              <a:t> </a:t>
            </a:r>
            <a:r>
              <a:rPr lang="en-US" dirty="0"/>
              <a:t>Marika Holland</a:t>
            </a:r>
            <a:r>
              <a:rPr lang="en-US" baseline="30000" dirty="0"/>
              <a:t>4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7B28BE-DD06-AEA8-198D-8DDFC73B7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2108" y="4871830"/>
            <a:ext cx="3810000" cy="2286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800" baseline="30000" dirty="0"/>
              <a:t>1</a:t>
            </a:r>
            <a:r>
              <a:rPr lang="en-US" sz="800" dirty="0"/>
              <a:t>Department of Geography, University of California Santa Barbara, CA</a:t>
            </a:r>
          </a:p>
          <a:p>
            <a:pPr>
              <a:spcBef>
                <a:spcPts val="600"/>
              </a:spcBef>
            </a:pPr>
            <a:r>
              <a:rPr lang="en-US" sz="800" baseline="30000" dirty="0"/>
              <a:t>2</a:t>
            </a:r>
            <a:r>
              <a:rPr lang="en-US" sz="800" dirty="0"/>
              <a:t>Pacific Northwest National Laboratory, Richland, WA</a:t>
            </a:r>
          </a:p>
          <a:p>
            <a:pPr>
              <a:spcBef>
                <a:spcPts val="600"/>
              </a:spcBef>
            </a:pPr>
            <a:r>
              <a:rPr lang="en-US" sz="800" baseline="30000" dirty="0">
                <a:solidFill>
                  <a:schemeClr val="tx1"/>
                </a:solidFill>
              </a:rPr>
              <a:t>3</a:t>
            </a:r>
            <a:r>
              <a:rPr lang="en-US" sz="800" b="0" i="0" dirty="0">
                <a:solidFill>
                  <a:schemeClr val="tx1"/>
                </a:solidFill>
                <a:effectLst/>
              </a:rPr>
              <a:t>International Arctic Research Center, University of Alaska Fairbanks, Fairbanks, AK</a:t>
            </a:r>
          </a:p>
          <a:p>
            <a:pPr>
              <a:spcBef>
                <a:spcPts val="600"/>
              </a:spcBef>
            </a:pPr>
            <a:r>
              <a:rPr lang="en-US" sz="800" baseline="30000" dirty="0"/>
              <a:t>4</a:t>
            </a:r>
            <a:r>
              <a:rPr lang="en-US" sz="800" dirty="0"/>
              <a:t>National Center for Atmospheric Research, Boulder, CO</a:t>
            </a:r>
          </a:p>
          <a:p>
            <a:pPr>
              <a:spcBef>
                <a:spcPts val="600"/>
              </a:spcBef>
            </a:pPr>
            <a:endParaRPr lang="en-US" sz="800" b="0" i="0" dirty="0">
              <a:solidFill>
                <a:schemeClr val="tx1"/>
              </a:solidFill>
              <a:effectLst/>
            </a:endParaRPr>
          </a:p>
          <a:p>
            <a:pPr>
              <a:spcBef>
                <a:spcPts val="600"/>
              </a:spcBef>
            </a:pPr>
            <a:endParaRPr lang="en-US" sz="800" dirty="0">
              <a:solidFill>
                <a:schemeClr val="tx1"/>
              </a:solidFill>
            </a:endParaRPr>
          </a:p>
          <a:p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9E20F-9FDB-551F-DA09-D6B9F4C97E7D}"/>
              </a:ext>
            </a:extLst>
          </p:cNvPr>
          <p:cNvSpPr txBox="1"/>
          <p:nvPr/>
        </p:nvSpPr>
        <p:spPr>
          <a:xfrm>
            <a:off x="987150" y="5641956"/>
            <a:ext cx="3973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CESM Polar Climate Modeling Working Group</a:t>
            </a:r>
          </a:p>
        </p:txBody>
      </p:sp>
    </p:spTree>
    <p:extLst>
      <p:ext uri="{BB962C8B-B14F-4D97-AF65-F5344CB8AC3E}">
        <p14:creationId xmlns:p14="http://schemas.microsoft.com/office/powerpoint/2010/main" val="505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soil moisture trend&#10;&#10;Description automatically generated">
            <a:extLst>
              <a:ext uri="{FF2B5EF4-FFF2-40B4-BE49-F238E27FC236}">
                <a16:creationId xmlns:a16="http://schemas.microsoft.com/office/drawing/2014/main" id="{C1D3CF41-0AC3-0474-DBB3-77F133C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69" y="1073426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01DB1D2F-1D83-471A-5741-6386E2CB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74" y="1739348"/>
            <a:ext cx="6858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EB3D40-9565-A70B-F45B-646B08E0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13" y="137405"/>
            <a:ext cx="3810001" cy="108771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C0C7D-B74D-1CD5-98AD-0B475018F16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296161" y="1791477"/>
            <a:ext cx="10041570" cy="392053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By nudging temperature and winds, we can replicate Arctic moisture and precipitation change from ERA5.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The model struggles to capture anticyclonic circulation over Greenland that diverts moisture transport west of the ice sheet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The North American pathway (AR-dominated) sourced from over land has the strongest contribution to summertime Arctic WV radiative effects.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Email: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itbaxter@ucsb.edu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different colored dots and arrows&#10;&#10;Description automatically generated with medium confidence">
            <a:extLst>
              <a:ext uri="{FF2B5EF4-FFF2-40B4-BE49-F238E27FC236}">
                <a16:creationId xmlns:a16="http://schemas.microsoft.com/office/drawing/2014/main" id="{1427F142-8FB5-3AE0-5468-3F89D4F5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11" y="1045301"/>
            <a:ext cx="4574219" cy="42692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98B4C3-4890-0C6C-7F9C-34B545D1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52" y="0"/>
            <a:ext cx="6975629" cy="1325563"/>
          </a:xfrm>
        </p:spPr>
        <p:txBody>
          <a:bodyPr/>
          <a:lstStyle/>
          <a:p>
            <a:r>
              <a:rPr lang="en-US" dirty="0"/>
              <a:t>Motivation: Contribution of  water vapor to summer Arctic warming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B6DCC-53D2-94D0-43E9-B51555C0D8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366675" y="5376414"/>
            <a:ext cx="7003706" cy="125328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Rate of Polar Amplification set by summertime warming (albedo + WV)</a:t>
            </a:r>
          </a:p>
          <a:p>
            <a:r>
              <a:rPr lang="en-US" dirty="0">
                <a:solidFill>
                  <a:schemeClr val="accent2"/>
                </a:solidFill>
              </a:rPr>
              <a:t>Source of this water vapor (WV)?</a:t>
            </a:r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E0967750-F01D-1B34-692B-216AC5990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 r="32814"/>
          <a:stretch/>
        </p:blipFill>
        <p:spPr bwMode="auto">
          <a:xfrm>
            <a:off x="1483568" y="1356526"/>
            <a:ext cx="4152667" cy="4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8F952D2-52EC-765D-5A12-0F7641DE117E}"/>
              </a:ext>
            </a:extLst>
          </p:cNvPr>
          <p:cNvSpPr/>
          <p:nvPr/>
        </p:nvSpPr>
        <p:spPr>
          <a:xfrm rot="3136482">
            <a:off x="5132097" y="1820743"/>
            <a:ext cx="849188" cy="985236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4EECF04-4EF3-C57D-4F6F-B90D3AEC6F48}"/>
              </a:ext>
            </a:extLst>
          </p:cNvPr>
          <p:cNvSpPr/>
          <p:nvPr/>
        </p:nvSpPr>
        <p:spPr>
          <a:xfrm rot="4502207">
            <a:off x="9993267" y="2398991"/>
            <a:ext cx="849188" cy="985236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974F7-A714-067A-B5CD-D53108E040F8}"/>
              </a:ext>
            </a:extLst>
          </p:cNvPr>
          <p:cNvSpPr txBox="1"/>
          <p:nvPr/>
        </p:nvSpPr>
        <p:spPr>
          <a:xfrm>
            <a:off x="3356688" y="4392291"/>
            <a:ext cx="350698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Pithan</a:t>
            </a:r>
            <a:r>
              <a:rPr lang="en-US" dirty="0"/>
              <a:t> &amp; </a:t>
            </a:r>
            <a:r>
              <a:rPr lang="en-US" dirty="0" err="1"/>
              <a:t>Mauritsen</a:t>
            </a:r>
            <a:r>
              <a:rPr lang="en-US" dirty="0"/>
              <a:t> (2014)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B6ADB-987D-7461-09C3-49933DD51C69}"/>
              </a:ext>
            </a:extLst>
          </p:cNvPr>
          <p:cNvSpPr txBox="1"/>
          <p:nvPr/>
        </p:nvSpPr>
        <p:spPr>
          <a:xfrm>
            <a:off x="9065147" y="5164048"/>
            <a:ext cx="28836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Chung &amp; </a:t>
            </a:r>
            <a:r>
              <a:rPr lang="en-US" dirty="0" err="1"/>
              <a:t>Feldl</a:t>
            </a:r>
            <a:r>
              <a:rPr lang="en-US" dirty="0"/>
              <a:t> (2023)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0C308A9C-3971-C510-29D2-2ADF34F5D0AA}"/>
              </a:ext>
            </a:extLst>
          </p:cNvPr>
          <p:cNvSpPr/>
          <p:nvPr/>
        </p:nvSpPr>
        <p:spPr>
          <a:xfrm rot="20296953">
            <a:off x="8805986" y="1641368"/>
            <a:ext cx="849188" cy="985236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40EA61-583E-BF74-58A7-E29B8BFD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826" y="495782"/>
            <a:ext cx="4069859" cy="770509"/>
          </a:xfrm>
        </p:spPr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13B24D-9322-575B-9D70-BCA3639E97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282741" y="1266291"/>
            <a:ext cx="5148943" cy="381176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Moisture tagging (isotope-enabled CESM1, iCESM1)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8 regions (based on land/ocean)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54 regions (based on </a:t>
            </a:r>
            <a:r>
              <a:rPr lang="en-US" dirty="0" err="1">
                <a:solidFill>
                  <a:schemeClr val="accent2"/>
                </a:solidFill>
              </a:rPr>
              <a:t>lat,lon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Singh et al. (2016, 2017)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Harrington et al. (2021)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Nudging (ERA5)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u, v, 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Fixed GHG concentrations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Goals: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Replicate ERA5 Arctic hydrological cycle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Characterize regional contributions to “observed” summer WV feedback</a:t>
            </a:r>
          </a:p>
        </p:txBody>
      </p:sp>
      <p:pic>
        <p:nvPicPr>
          <p:cNvPr id="6" name="Picture 5" descr="A group of graphs showing the weather&#10;&#10;Description automatically generated with medium confidence">
            <a:extLst>
              <a:ext uri="{FF2B5EF4-FFF2-40B4-BE49-F238E27FC236}">
                <a16:creationId xmlns:a16="http://schemas.microsoft.com/office/drawing/2014/main" id="{FBF97C04-9631-6CE5-69FD-BA45EFCE7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1" t="884" r="8178" b="49538"/>
          <a:stretch/>
        </p:blipFill>
        <p:spPr>
          <a:xfrm>
            <a:off x="6545680" y="3429000"/>
            <a:ext cx="4503320" cy="3298101"/>
          </a:xfrm>
          <a:prstGeom prst="rect">
            <a:avLst/>
          </a:prstGeom>
        </p:spPr>
      </p:pic>
      <p:pic>
        <p:nvPicPr>
          <p:cNvPr id="7" name="Picture 6" descr="A group of graphs showing the weather&#10;&#10;Description automatically generated with medium confidence">
            <a:extLst>
              <a:ext uri="{FF2B5EF4-FFF2-40B4-BE49-F238E27FC236}">
                <a16:creationId xmlns:a16="http://schemas.microsoft.com/office/drawing/2014/main" id="{29BB3390-F93A-54EF-3E52-28EA5603B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751" r="53728" b="51173"/>
          <a:stretch/>
        </p:blipFill>
        <p:spPr>
          <a:xfrm>
            <a:off x="6545679" y="130899"/>
            <a:ext cx="4617315" cy="32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world with different colors&#10;&#10;Description automatically generated with low confidence">
            <a:extLst>
              <a:ext uri="{FF2B5EF4-FFF2-40B4-BE49-F238E27FC236}">
                <a16:creationId xmlns:a16="http://schemas.microsoft.com/office/drawing/2014/main" id="{7E3D3AFE-D9CF-D5B2-7E2E-A50C295B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31" y="4182583"/>
            <a:ext cx="4096987" cy="27491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BCA2B-AA73-9036-A23E-5203B872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BF19F7-95EF-47C0-2928-A8BAB3F0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Cycle vs.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F562F-F256-5EDB-6AE1-128CBE9DD80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75022" y="1318261"/>
            <a:ext cx="6013580" cy="4744358"/>
          </a:xfrm>
        </p:spPr>
        <p:txBody>
          <a:bodyPr/>
          <a:lstStyle/>
          <a:p>
            <a:r>
              <a:rPr lang="en-US" sz="2000" dirty="0"/>
              <a:t>Land sources dominate in summer (~62%)</a:t>
            </a:r>
          </a:p>
          <a:p>
            <a:pPr lvl="1"/>
            <a:r>
              <a:rPr lang="en-US" sz="1667" dirty="0"/>
              <a:t>Singh et al (2016, 2017) – 80% remote</a:t>
            </a:r>
          </a:p>
          <a:p>
            <a:pPr lvl="1"/>
            <a:r>
              <a:rPr lang="en-US" sz="1667" dirty="0"/>
              <a:t>Harrington et al. (2021) – 56% land</a:t>
            </a:r>
          </a:p>
          <a:p>
            <a:pPr lvl="1"/>
            <a:r>
              <a:rPr lang="en-US" sz="1667" dirty="0" err="1"/>
              <a:t>Fearon</a:t>
            </a:r>
            <a:r>
              <a:rPr lang="en-US" sz="1667" dirty="0"/>
              <a:t> et al. (2021) – 32% land</a:t>
            </a:r>
          </a:p>
          <a:p>
            <a:endParaRPr lang="en-US" sz="2000" dirty="0"/>
          </a:p>
          <a:p>
            <a:r>
              <a:rPr lang="en-US" sz="2000" dirty="0"/>
              <a:t>Local and remote ocean sources (North Atlantic) dominate in other seasons</a:t>
            </a:r>
          </a:p>
          <a:p>
            <a:pPr lvl="2"/>
            <a:endParaRPr lang="en-US" sz="1500" dirty="0"/>
          </a:p>
          <a:p>
            <a:r>
              <a:rPr lang="en-US" sz="2000" dirty="0"/>
              <a:t>Relative changes favor local sources in summer and remote ocean in other seasons</a:t>
            </a:r>
          </a:p>
        </p:txBody>
      </p:sp>
      <p:pic>
        <p:nvPicPr>
          <p:cNvPr id="8" name="Picture 7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2569240C-DF33-672A-3F93-058A4F87A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66"/>
          <a:stretch/>
        </p:blipFill>
        <p:spPr>
          <a:xfrm>
            <a:off x="7655676" y="338045"/>
            <a:ext cx="3279801" cy="64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earth&#10;&#10;Description automatically generated">
            <a:extLst>
              <a:ext uri="{FF2B5EF4-FFF2-40B4-BE49-F238E27FC236}">
                <a16:creationId xmlns:a16="http://schemas.microsoft.com/office/drawing/2014/main" id="{0A4D8DD9-1BB7-82A7-FC27-B7C20B3E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95" y="1325563"/>
            <a:ext cx="10266707" cy="41066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CA8EC3-0D70-3FAA-CBB9-B20A70CA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246" y="0"/>
            <a:ext cx="6602068" cy="1325563"/>
          </a:xfrm>
        </p:spPr>
        <p:txBody>
          <a:bodyPr/>
          <a:lstStyle/>
          <a:p>
            <a:r>
              <a:rPr lang="en-US" dirty="0"/>
              <a:t>Increasing atmospheric rivers (AR) frequency from major pathways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8C3B7-58D9-9051-9626-AC55B72C84E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569841" y="5447093"/>
            <a:ext cx="8964047" cy="1053431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4 Major pathways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80-92% of transport trends due to changes in ARs</a:t>
            </a:r>
            <a:endParaRPr lang="en-US" sz="2067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5486D-6497-FDBC-EAE5-63828854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135" y="25796"/>
            <a:ext cx="8326367" cy="1266555"/>
          </a:xfrm>
        </p:spPr>
        <p:txBody>
          <a:bodyPr/>
          <a:lstStyle/>
          <a:p>
            <a:r>
              <a:rPr lang="en-US" dirty="0"/>
              <a:t>The CESM struggles to capture anticyclonic circulation over Greenland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FDBE3B9-C3D0-B52A-C762-4F31A4C7FE8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573625" y="6040612"/>
            <a:ext cx="6077907" cy="48025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From Baxter &amp; Ding Journal of Climate (2022)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6B2F2-7195-DCD8-B7EE-82D373077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46" r="53112" b="38231"/>
          <a:stretch/>
        </p:blipFill>
        <p:spPr>
          <a:xfrm>
            <a:off x="5517575" y="1823651"/>
            <a:ext cx="5127731" cy="3530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A2B7-B81A-A5FC-6495-8236B973C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0" t="90624" r="290" b="-2174"/>
          <a:stretch/>
        </p:blipFill>
        <p:spPr>
          <a:xfrm>
            <a:off x="4857206" y="5194530"/>
            <a:ext cx="7174990" cy="846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A097D-6788-216D-0678-AEF4B8FE1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15" t="34081" b="38986"/>
          <a:stretch/>
        </p:blipFill>
        <p:spPr>
          <a:xfrm>
            <a:off x="2623543" y="1882193"/>
            <a:ext cx="3014284" cy="30800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1093B-1E68-6447-CF76-B4D20BC8CE47}"/>
              </a:ext>
            </a:extLst>
          </p:cNvPr>
          <p:cNvSpPr txBox="1"/>
          <p:nvPr/>
        </p:nvSpPr>
        <p:spPr>
          <a:xfrm>
            <a:off x="2866635" y="4999278"/>
            <a:ext cx="277119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Z200 = 200 </a:t>
            </a:r>
            <a:r>
              <a:rPr lang="en-US" dirty="0" err="1"/>
              <a:t>hPa</a:t>
            </a:r>
            <a:r>
              <a:rPr lang="en-US" dirty="0"/>
              <a:t> geopotential height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5BDF-B680-BEEB-824F-4441F35A7D8F}"/>
              </a:ext>
            </a:extLst>
          </p:cNvPr>
          <p:cNvSpPr/>
          <p:nvPr/>
        </p:nvSpPr>
        <p:spPr>
          <a:xfrm>
            <a:off x="9899779" y="5194530"/>
            <a:ext cx="886408" cy="206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51A1E4A3-953D-B8DF-FE88-D682B8A8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7" t="14578" r="-245"/>
          <a:stretch/>
        </p:blipFill>
        <p:spPr>
          <a:xfrm>
            <a:off x="1259375" y="1453173"/>
            <a:ext cx="10461463" cy="41503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91C1E3-F4B1-98CC-E06F-E5A3930C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554" y="0"/>
            <a:ext cx="6861736" cy="1325563"/>
          </a:xfrm>
        </p:spPr>
        <p:txBody>
          <a:bodyPr/>
          <a:lstStyle/>
          <a:p>
            <a:r>
              <a:rPr lang="en-US" dirty="0"/>
              <a:t>Remote sources of summer Arctic water vapor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5B2EA-5C57-5826-F119-711D435B71A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287031" y="5997483"/>
            <a:ext cx="8451171" cy="52399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50-70N land sources dominate trends (65% from land)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D4E9420-1E8E-2DB6-21B4-0820FA7115CF}"/>
              </a:ext>
            </a:extLst>
          </p:cNvPr>
          <p:cNvSpPr/>
          <p:nvPr/>
        </p:nvSpPr>
        <p:spPr>
          <a:xfrm rot="3151849">
            <a:off x="10685863" y="1096177"/>
            <a:ext cx="1269644" cy="1587559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EA22A46D-DB42-5095-CAE6-6F438AB1D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98" t="22207"/>
          <a:stretch/>
        </p:blipFill>
        <p:spPr>
          <a:xfrm>
            <a:off x="3049113" y="1184986"/>
            <a:ext cx="6555884" cy="4896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678869-C03E-A235-2A01-867B0721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697" y="27279"/>
            <a:ext cx="6312951" cy="1259122"/>
          </a:xfrm>
        </p:spPr>
        <p:txBody>
          <a:bodyPr/>
          <a:lstStyle/>
          <a:p>
            <a:r>
              <a:rPr lang="en-US" dirty="0"/>
              <a:t>Arctic WV feedback dominated by remote land moisture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2D3A35-CA82-D302-CF3A-8FC6F5B6341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587003" y="5929529"/>
            <a:ext cx="7531942" cy="826549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92% contribution from remote sources (~1/4 from northeastern Canada)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85E6385-45C9-ED4E-DA99-9BB26FAFACD9}"/>
              </a:ext>
            </a:extLst>
          </p:cNvPr>
          <p:cNvSpPr/>
          <p:nvPr/>
        </p:nvSpPr>
        <p:spPr>
          <a:xfrm rot="2675594">
            <a:off x="8171827" y="319089"/>
            <a:ext cx="1269644" cy="1587559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7540A8-11C6-C11B-2D1B-2FDA2B02E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" t="115" r="48463" b="-115"/>
          <a:stretch/>
        </p:blipFill>
        <p:spPr>
          <a:xfrm>
            <a:off x="3355260" y="621546"/>
            <a:ext cx="5481480" cy="51015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573655-91C2-0207-3BC3-D9F5CB91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9" y="1"/>
            <a:ext cx="7072605" cy="757930"/>
          </a:xfrm>
        </p:spPr>
        <p:txBody>
          <a:bodyPr/>
          <a:lstStyle/>
          <a:p>
            <a:r>
              <a:rPr lang="en-US" dirty="0"/>
              <a:t>Vertical Structure of Transport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9F18FB-1F8D-513C-0286-D17BB681455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285999" y="5752102"/>
            <a:ext cx="8747905" cy="48435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Uniform transport produces most efficient radiative impact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Weak local impact confined to surface (8%)</a:t>
            </a:r>
          </a:p>
          <a:p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446F910-EA42-9B5E-D1A8-5AA20A6D6268}"/>
              </a:ext>
            </a:extLst>
          </p:cNvPr>
          <p:cNvSpPr/>
          <p:nvPr/>
        </p:nvSpPr>
        <p:spPr>
          <a:xfrm rot="3687805">
            <a:off x="8085777" y="1838253"/>
            <a:ext cx="1269644" cy="1587559"/>
          </a:xfrm>
          <a:prstGeom prst="down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PNNL.CloudView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CloudView" id="{303B1AA8-9956-9349-9E6B-A02F20D5A58E}" vid="{C439DDF9-F998-684E-988C-2B4DE02E0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20951</TotalTime>
  <Words>460</Words>
  <Application>Microsoft Macintosh PowerPoint</Application>
  <PresentationFormat>Widescreen</PresentationFormat>
  <Paragraphs>63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PNNL.CloudView</vt:lpstr>
      <vt:lpstr>Increasing importance of North American sourced moisture for the Arctic summertime water vapor feedback </vt:lpstr>
      <vt:lpstr>Motivation: Contribution of  water vapor to summer Arctic warming</vt:lpstr>
      <vt:lpstr>Experiment Design</vt:lpstr>
      <vt:lpstr>Annual Cycle vs. Trends</vt:lpstr>
      <vt:lpstr>Increasing atmospheric rivers (AR) frequency from major pathways</vt:lpstr>
      <vt:lpstr>The CESM struggles to capture anticyclonic circulation over Greenland</vt:lpstr>
      <vt:lpstr>Remote sources of summer Arctic water vapor trends</vt:lpstr>
      <vt:lpstr>Arctic WV feedback dominated by remote land moisture sources</vt:lpstr>
      <vt:lpstr>Vertical Structure of Transport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Importance of North American sourced moisture for Arctic summertime</dc:title>
  <dc:creator>Baxter, Ian T</dc:creator>
  <cp:lastModifiedBy>Ian Baxter</cp:lastModifiedBy>
  <cp:revision>67</cp:revision>
  <dcterms:created xsi:type="dcterms:W3CDTF">2023-11-28T18:28:02Z</dcterms:created>
  <dcterms:modified xsi:type="dcterms:W3CDTF">2024-02-13T19:36:28Z</dcterms:modified>
</cp:coreProperties>
</file>